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8" r:id="rId3"/>
    <p:sldId id="263" r:id="rId4"/>
    <p:sldId id="270" r:id="rId5"/>
    <p:sldId id="275" r:id="rId6"/>
    <p:sldId id="273" r:id="rId7"/>
    <p:sldId id="272" r:id="rId8"/>
    <p:sldId id="256" r:id="rId9"/>
    <p:sldId id="276" r:id="rId10"/>
    <p:sldId id="277" r:id="rId11"/>
    <p:sldId id="278" r:id="rId12"/>
    <p:sldId id="279" r:id="rId13"/>
    <p:sldId id="281" r:id="rId14"/>
    <p:sldId id="280" r:id="rId15"/>
    <p:sldId id="282" r:id="rId16"/>
    <p:sldId id="264" r:id="rId17"/>
    <p:sldId id="26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sv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885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9167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23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3812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zh-TW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943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629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4797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7360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5917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9382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9660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6AEF6AE5-874E-463D-BCB4-1779E90BCAF3}" type="datetimeFigureOut">
              <a:rPr lang="zh-TW" altLang="en-US" smtClean="0"/>
              <a:t>2022/8/13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22D5F4B7-2642-4453-B083-1EB76BA65C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1493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zenmarket.jp/tw/weight.aspx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1FD7F1-023E-7785-6174-02C23313C4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智慧衣櫃</a:t>
            </a:r>
          </a:p>
        </p:txBody>
      </p:sp>
    </p:spTree>
    <p:extLst>
      <p:ext uri="{BB962C8B-B14F-4D97-AF65-F5344CB8AC3E}">
        <p14:creationId xmlns:p14="http://schemas.microsoft.com/office/powerpoint/2010/main" val="1751196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B52AA302-EEA5-2352-43A4-2C8505EA507B}"/>
              </a:ext>
            </a:extLst>
          </p:cNvPr>
          <p:cNvSpPr txBox="1"/>
          <p:nvPr/>
        </p:nvSpPr>
        <p:spPr>
          <a:xfrm>
            <a:off x="334108" y="422031"/>
            <a:ext cx="35228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重量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 以男性為標準，衣物較重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不包含外套、大衣等</a:t>
            </a:r>
          </a:p>
          <a:p>
            <a:endParaRPr lang="en-US" altLang="zh-TW" dirty="0"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86ADED44-A20F-0BB5-BCF6-DC8D48CBA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126269"/>
              </p:ext>
            </p:extLst>
          </p:nvPr>
        </p:nvGraphicFramePr>
        <p:xfrm>
          <a:off x="334108" y="1106528"/>
          <a:ext cx="5418666" cy="296164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9216806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1000361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TW" altLang="en-US" dirty="0"/>
                        <a:t>襯衫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400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18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套頭衫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700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587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48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牛仔褲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950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123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長褲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500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662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長袖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450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781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短袖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350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46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492732"/>
                  </a:ext>
                </a:extLst>
              </a:tr>
            </a:tbl>
          </a:graphicData>
        </a:graphic>
      </p:graphicFrame>
      <p:sp>
        <p:nvSpPr>
          <p:cNvPr id="4" name="文字方塊 3">
            <a:extLst>
              <a:ext uri="{FF2B5EF4-FFF2-40B4-BE49-F238E27FC236}">
                <a16:creationId xmlns:a16="http://schemas.microsoft.com/office/drawing/2014/main" id="{1133852E-20B1-F511-0513-F9033C963029}"/>
              </a:ext>
            </a:extLst>
          </p:cNvPr>
          <p:cNvSpPr txBox="1"/>
          <p:nvPr/>
        </p:nvSpPr>
        <p:spPr>
          <a:xfrm>
            <a:off x="334108" y="6164580"/>
            <a:ext cx="628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參考</a:t>
            </a:r>
            <a:r>
              <a:rPr lang="en-US" altLang="zh-TW" dirty="0"/>
              <a:t>: </a:t>
            </a:r>
            <a:r>
              <a:rPr lang="en-US" altLang="zh-TW" dirty="0">
                <a:hlinkClick r:id="rId2"/>
              </a:rPr>
              <a:t>https://zenmarket.jp/tw/weight.aspx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FA66EC6-99A2-F094-9711-DB2F0F7713E1}"/>
              </a:ext>
            </a:extLst>
          </p:cNvPr>
          <p:cNvSpPr txBox="1"/>
          <p:nvPr/>
        </p:nvSpPr>
        <p:spPr>
          <a:xfrm>
            <a:off x="6152147" y="1098130"/>
            <a:ext cx="36952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最重</a:t>
            </a:r>
            <a:r>
              <a:rPr lang="en-US" altLang="zh-TW" dirty="0"/>
              <a:t>:</a:t>
            </a:r>
            <a:r>
              <a:rPr lang="zh-TW" altLang="en-US" dirty="0"/>
              <a:t> 牛仔褲 </a:t>
            </a:r>
            <a:r>
              <a:rPr lang="en-US" altLang="zh-TW" dirty="0"/>
              <a:t>950</a:t>
            </a:r>
            <a:r>
              <a:rPr lang="zh-TW" altLang="en-US" dirty="0"/>
              <a:t>，最輕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350</a:t>
            </a:r>
          </a:p>
          <a:p>
            <a:r>
              <a:rPr lang="zh-TW" altLang="en-US" dirty="0"/>
              <a:t>預計承受十件衣物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350</a:t>
            </a:r>
            <a:r>
              <a:rPr lang="zh-TW" altLang="en-US" dirty="0"/>
              <a:t> * </a:t>
            </a:r>
            <a:r>
              <a:rPr lang="en-US" altLang="zh-TW" dirty="0"/>
              <a:t>10</a:t>
            </a:r>
            <a:r>
              <a:rPr lang="zh-TW" altLang="en-US" dirty="0"/>
              <a:t> </a:t>
            </a:r>
            <a:r>
              <a:rPr lang="en-US" altLang="zh-TW" dirty="0"/>
              <a:t>=</a:t>
            </a:r>
            <a:r>
              <a:rPr lang="zh-TW" altLang="en-US" dirty="0"/>
              <a:t> </a:t>
            </a:r>
            <a:r>
              <a:rPr lang="en-US" altLang="zh-TW" dirty="0"/>
              <a:t>3500</a:t>
            </a:r>
            <a:r>
              <a:rPr lang="zh-TW" altLang="en-US" dirty="0"/>
              <a:t> </a:t>
            </a:r>
            <a:r>
              <a:rPr lang="en-US" altLang="zh-TW" dirty="0"/>
              <a:t>~</a:t>
            </a:r>
            <a:r>
              <a:rPr lang="zh-TW" altLang="en-US" dirty="0"/>
              <a:t> </a:t>
            </a:r>
            <a:r>
              <a:rPr lang="en-US" altLang="zh-TW" dirty="0"/>
              <a:t>950</a:t>
            </a:r>
            <a:r>
              <a:rPr lang="zh-TW" altLang="en-US" dirty="0"/>
              <a:t> * </a:t>
            </a:r>
            <a:r>
              <a:rPr lang="en-US" altLang="zh-TW" dirty="0"/>
              <a:t>10</a:t>
            </a:r>
            <a:r>
              <a:rPr lang="zh-TW" altLang="en-US" dirty="0"/>
              <a:t> </a:t>
            </a:r>
            <a:r>
              <a:rPr lang="en-US" altLang="zh-TW" dirty="0"/>
              <a:t>=</a:t>
            </a:r>
            <a:r>
              <a:rPr lang="zh-TW" altLang="en-US" dirty="0"/>
              <a:t> </a:t>
            </a:r>
            <a:r>
              <a:rPr lang="en-US" altLang="zh-TW" dirty="0"/>
              <a:t>9500</a:t>
            </a:r>
          </a:p>
          <a:p>
            <a:r>
              <a:rPr lang="en-US" altLang="zh-TW" dirty="0"/>
              <a:t>3500</a:t>
            </a:r>
            <a:r>
              <a:rPr lang="zh-TW" altLang="en-US" dirty="0"/>
              <a:t> </a:t>
            </a:r>
            <a:r>
              <a:rPr lang="en-US" altLang="zh-TW" dirty="0"/>
              <a:t>~</a:t>
            </a:r>
            <a:r>
              <a:rPr lang="zh-TW" altLang="en-US" dirty="0"/>
              <a:t> </a:t>
            </a:r>
            <a:r>
              <a:rPr lang="en-US" altLang="zh-TW" dirty="0"/>
              <a:t>9500</a:t>
            </a:r>
            <a:r>
              <a:rPr lang="zh-TW" altLang="en-US" dirty="0"/>
              <a:t>之間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69533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F5B834E-237F-0CDF-64B5-59EC219D00A1}"/>
              </a:ext>
            </a:extLst>
          </p:cNvPr>
          <p:cNvSpPr txBox="1"/>
          <p:nvPr/>
        </p:nvSpPr>
        <p:spPr>
          <a:xfrm>
            <a:off x="376990" y="272716"/>
            <a:ext cx="4138697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步進馬達</a:t>
            </a:r>
            <a:r>
              <a:rPr lang="en-US" altLang="zh-TW" dirty="0"/>
              <a:t>: (2</a:t>
            </a:r>
            <a:r>
              <a:rPr lang="zh-TW" altLang="en-US" dirty="0"/>
              <a:t>相</a:t>
            </a:r>
            <a:r>
              <a:rPr lang="en-US" altLang="zh-TW" dirty="0"/>
              <a:t>4</a:t>
            </a:r>
            <a:r>
              <a:rPr lang="zh-TW" altLang="en-US" dirty="0"/>
              <a:t>線</a:t>
            </a:r>
            <a:r>
              <a:rPr lang="en-US" altLang="zh-TW" dirty="0"/>
              <a:t>)</a:t>
            </a:r>
          </a:p>
          <a:p>
            <a:pPr marL="342900" indent="-342900">
              <a:buAutoNum type="arabicPeriod"/>
            </a:pPr>
            <a:r>
              <a:rPr lang="en-US" altLang="zh-TW" dirty="0"/>
              <a:t>P046 42H</a:t>
            </a:r>
            <a:r>
              <a:rPr lang="zh-TW" altLang="en-US" dirty="0"/>
              <a:t> </a:t>
            </a:r>
            <a:endParaRPr lang="en-US" altLang="zh-TW" dirty="0"/>
          </a:p>
          <a:p>
            <a:pPr marL="342900" indent="-342900">
              <a:buAutoNum type="arabicPeriod"/>
            </a:pPr>
            <a:r>
              <a:rPr lang="en-US" altLang="zh-TW" dirty="0"/>
              <a:t>17HS8401S</a:t>
            </a:r>
          </a:p>
          <a:p>
            <a:pPr marL="342900" indent="-342900">
              <a:buAutoNum type="arabicPeriod"/>
            </a:pPr>
            <a:endParaRPr lang="en-US" altLang="zh-TW" dirty="0"/>
          </a:p>
          <a:p>
            <a:r>
              <a:rPr lang="zh-TW" altLang="en-US" dirty="0"/>
              <a:t>伺服馬達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MG995</a:t>
            </a:r>
            <a:r>
              <a:rPr lang="zh-TW" altLang="en-US" dirty="0"/>
              <a:t> * </a:t>
            </a:r>
            <a:r>
              <a:rPr lang="en-US" altLang="zh-TW" dirty="0"/>
              <a:t>2</a:t>
            </a:r>
          </a:p>
          <a:p>
            <a:r>
              <a:rPr lang="en-US" altLang="zh-TW" dirty="0"/>
              <a:t>MG90S</a:t>
            </a:r>
          </a:p>
          <a:p>
            <a:endParaRPr lang="en-US" altLang="zh-TW" dirty="0"/>
          </a:p>
          <a:p>
            <a:r>
              <a:rPr lang="zh-TW" altLang="en-US" dirty="0"/>
              <a:t>直流馬達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CG309A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DC12V 60rpm</a:t>
            </a:r>
            <a:r>
              <a:rPr lang="zh-TW" altLang="en-US" dirty="0"/>
              <a:t>直流減速馬達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L298N</a:t>
            </a:r>
          </a:p>
          <a:p>
            <a:r>
              <a:rPr lang="en-US" altLang="zh-TW" dirty="0"/>
              <a:t>A4988</a:t>
            </a:r>
          </a:p>
          <a:p>
            <a:r>
              <a:rPr lang="zh-TW" altLang="en-US" dirty="0"/>
              <a:t>紅外線發射模組</a:t>
            </a:r>
            <a:endParaRPr lang="en-US" altLang="zh-TW" dirty="0"/>
          </a:p>
          <a:p>
            <a:r>
              <a:rPr lang="zh-TW" altLang="en-US" dirty="0"/>
              <a:t>微動開關 * </a:t>
            </a:r>
            <a:r>
              <a:rPr lang="en-US" altLang="zh-TW" dirty="0"/>
              <a:t>N</a:t>
            </a:r>
          </a:p>
          <a:p>
            <a:r>
              <a:rPr lang="en-US" altLang="zh-TW" dirty="0"/>
              <a:t>SX1308</a:t>
            </a:r>
            <a:r>
              <a:rPr lang="zh-TW" altLang="en-US" dirty="0"/>
              <a:t> 升壓模塊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MEGA2560</a:t>
            </a:r>
          </a:p>
          <a:p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37260AD-D126-5B77-067E-541DD4395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4832" y="0"/>
            <a:ext cx="7297168" cy="275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53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9DA5F5A-2845-C9FF-5A6A-96F5F36C6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24" y="0"/>
            <a:ext cx="3859132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E5A2297C-C51B-315F-81CE-A8EAB5087DEF}"/>
              </a:ext>
            </a:extLst>
          </p:cNvPr>
          <p:cNvSpPr txBox="1"/>
          <p:nvPr/>
        </p:nvSpPr>
        <p:spPr>
          <a:xfrm>
            <a:off x="4135356" y="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不確定</a:t>
            </a:r>
            <a:endParaRPr lang="en-US" altLang="zh-TW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D7180116-8BC7-FA92-25EA-8AF9D685F9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090" y="918410"/>
            <a:ext cx="2825517" cy="5021179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C2B86D60-2B11-A0F0-1EB4-F77C16F409C6}"/>
              </a:ext>
            </a:extLst>
          </p:cNvPr>
          <p:cNvSpPr txBox="1"/>
          <p:nvPr/>
        </p:nvSpPr>
        <p:spPr>
          <a:xfrm>
            <a:off x="7356949" y="557025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不確定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85750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D46C1D7-6DB5-6347-8AEF-AB4D43D942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5630362" cy="316831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4C09791-3B8D-CFAB-C983-97715D7650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34" y="3428999"/>
            <a:ext cx="5573600" cy="31363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C95FF95-8F9D-9CCD-8AE9-5B395E3D40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605" y="205670"/>
            <a:ext cx="5500061" cy="3094993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7FC7DDBE-DEBB-8DCE-70BE-D27947034B93}"/>
              </a:ext>
            </a:extLst>
          </p:cNvPr>
          <p:cNvSpPr txBox="1"/>
          <p:nvPr/>
        </p:nvSpPr>
        <p:spPr>
          <a:xfrm>
            <a:off x="6397605" y="3906252"/>
            <a:ext cx="3745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伺服馬達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MG995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zh-TW" altLang="en-US" dirty="0"/>
              <a:t>步進馬達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17HS8401S</a:t>
            </a:r>
            <a:r>
              <a:rPr lang="zh-TW" altLang="en-US" dirty="0"/>
              <a:t>、</a:t>
            </a:r>
            <a:r>
              <a:rPr lang="en-US" altLang="zh-TW" dirty="0"/>
              <a:t>P046(</a:t>
            </a:r>
            <a:r>
              <a:rPr lang="zh-TW" altLang="en-US" dirty="0"/>
              <a:t>右邊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直流馬達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CG309A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A5237493-17CC-4976-EE7D-E459C9C9FD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4171" y="3543754"/>
            <a:ext cx="1447121" cy="25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634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E2F2E58-2490-1C4A-7987-50DDB0FA2A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044" y="0"/>
            <a:ext cx="3859132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77D97B0-6EA4-90CD-ED1F-70E0E9CE1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352" y="152400"/>
            <a:ext cx="4033905" cy="22699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32805B2-A6C3-FB24-2CB0-5809932931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073" y="2744472"/>
            <a:ext cx="4858377" cy="273390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D29A54AD-932A-F6EC-09B5-B04CF95709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076" y="4467726"/>
            <a:ext cx="3976889" cy="2237874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F6D41F67-66F7-5251-751A-F5DAB023B9B6}"/>
              </a:ext>
            </a:extLst>
          </p:cNvPr>
          <p:cNvSpPr txBox="1"/>
          <p:nvPr/>
        </p:nvSpPr>
        <p:spPr>
          <a:xfrm>
            <a:off x="9168063" y="304799"/>
            <a:ext cx="23382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微動開關</a:t>
            </a:r>
            <a:endParaRPr lang="en-US" altLang="zh-TW" dirty="0"/>
          </a:p>
          <a:p>
            <a:r>
              <a:rPr lang="zh-TW" altLang="en-US" dirty="0"/>
              <a:t>紅外線</a:t>
            </a:r>
            <a:endParaRPr lang="en-US" altLang="zh-TW" dirty="0"/>
          </a:p>
          <a:p>
            <a:r>
              <a:rPr lang="zh-TW" altLang="en-US" dirty="0"/>
              <a:t>升壓模快</a:t>
            </a:r>
            <a:endParaRPr lang="en-US" altLang="zh-TW" dirty="0"/>
          </a:p>
          <a:p>
            <a:r>
              <a:rPr lang="zh-TW" altLang="en-US" dirty="0"/>
              <a:t>伺服馬達驅動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A4988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55994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EAAA843-22E3-50D3-8E2A-FF15F240E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539" y="-160422"/>
            <a:ext cx="3859132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240B3654-9EA4-CFEC-CDE4-C5CC8E91155D}"/>
              </a:ext>
            </a:extLst>
          </p:cNvPr>
          <p:cNvSpPr txBox="1"/>
          <p:nvPr/>
        </p:nvSpPr>
        <p:spPr>
          <a:xfrm>
            <a:off x="9168063" y="304799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MEGA</a:t>
            </a:r>
            <a:r>
              <a:rPr lang="zh-TW" altLang="en-US" dirty="0"/>
              <a:t> </a:t>
            </a:r>
            <a:r>
              <a:rPr lang="en-US" altLang="zh-TW" dirty="0"/>
              <a:t>2560</a:t>
            </a:r>
          </a:p>
          <a:p>
            <a:r>
              <a:rPr lang="zh-TW" altLang="en-US" dirty="0"/>
              <a:t>麵包版電源模組</a:t>
            </a:r>
            <a:endParaRPr lang="en-US" altLang="zh-TW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B6E311A-79A8-DBD5-DA1D-70A5DBDAE3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015" y="1085868"/>
            <a:ext cx="3076576" cy="546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272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硬體架構－概念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圖片 4">
            <a:extLst>
              <a:ext uri="{FF2B5EF4-FFF2-40B4-BE49-F238E27FC236}">
                <a16:creationId xmlns:a16="http://schemas.microsoft.com/office/drawing/2014/main" id="{3A605108-0E8B-1844-FF56-216CD9E321A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71" y="1517493"/>
            <a:ext cx="8820583" cy="4963517"/>
          </a:xfrm>
          <a:prstGeom prst="rect">
            <a:avLst/>
          </a:prstGeom>
        </p:spPr>
      </p:pic>
      <p:cxnSp>
        <p:nvCxnSpPr>
          <p:cNvPr id="7" name="接點: 肘形 6">
            <a:extLst>
              <a:ext uri="{FF2B5EF4-FFF2-40B4-BE49-F238E27FC236}">
                <a16:creationId xmlns:a16="http://schemas.microsoft.com/office/drawing/2014/main" id="{67129D9D-E62A-2341-27C0-5F0189E69257}"/>
              </a:ext>
            </a:extLst>
          </p:cNvPr>
          <p:cNvCxnSpPr>
            <a:cxnSpLocks/>
          </p:cNvCxnSpPr>
          <p:nvPr/>
        </p:nvCxnSpPr>
        <p:spPr>
          <a:xfrm flipV="1">
            <a:off x="4684295" y="4724400"/>
            <a:ext cx="1347537" cy="616107"/>
          </a:xfrm>
          <a:prstGeom prst="bentConnector3">
            <a:avLst>
              <a:gd name="adj1" fmla="val 100595"/>
            </a:avLst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759F3EE-7161-E359-4046-43058E02E2D0}"/>
              </a:ext>
            </a:extLst>
          </p:cNvPr>
          <p:cNvSpPr txBox="1"/>
          <p:nvPr/>
        </p:nvSpPr>
        <p:spPr>
          <a:xfrm>
            <a:off x="3576298" y="5096412"/>
            <a:ext cx="11079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齒輪</a:t>
            </a:r>
            <a:endParaRPr lang="en-US" altLang="zh-TW" dirty="0"/>
          </a:p>
          <a:p>
            <a:r>
              <a:rPr lang="zh-TW" altLang="en-US" dirty="0"/>
              <a:t>步進馬達</a:t>
            </a:r>
            <a:endParaRPr lang="en-US" altLang="zh-TW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EB825A4F-E788-0921-E097-4DA7BA1A0C8F}"/>
              </a:ext>
            </a:extLst>
          </p:cNvPr>
          <p:cNvSpPr txBox="1"/>
          <p:nvPr/>
        </p:nvSpPr>
        <p:spPr>
          <a:xfrm>
            <a:off x="8154065" y="3347117"/>
            <a:ext cx="11079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閘門</a:t>
            </a:r>
            <a:endParaRPr lang="en-US" altLang="zh-TW" dirty="0"/>
          </a:p>
          <a:p>
            <a:r>
              <a:rPr lang="zh-TW" altLang="en-US" dirty="0"/>
              <a:t>伺服馬達</a:t>
            </a:r>
            <a:endParaRPr lang="en-US" altLang="zh-TW" dirty="0"/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B28542A4-A8D6-ABD0-5A33-DA893866608C}"/>
              </a:ext>
            </a:extLst>
          </p:cNvPr>
          <p:cNvCxnSpPr>
            <a:cxnSpLocks/>
          </p:cNvCxnSpPr>
          <p:nvPr/>
        </p:nvCxnSpPr>
        <p:spPr>
          <a:xfrm flipV="1">
            <a:off x="7980948" y="3281534"/>
            <a:ext cx="0" cy="826169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BD0795E7-D312-2509-D0EE-DFE78FD16C8F}"/>
              </a:ext>
            </a:extLst>
          </p:cNvPr>
          <p:cNvCxnSpPr>
            <a:cxnSpLocks/>
          </p:cNvCxnSpPr>
          <p:nvPr/>
        </p:nvCxnSpPr>
        <p:spPr>
          <a:xfrm>
            <a:off x="7090611" y="3328736"/>
            <a:ext cx="970547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0AB5F63B-A59C-63D2-7583-705A331EFBE9}"/>
              </a:ext>
            </a:extLst>
          </p:cNvPr>
          <p:cNvCxnSpPr/>
          <p:nvPr/>
        </p:nvCxnSpPr>
        <p:spPr>
          <a:xfrm>
            <a:off x="6031832" y="2366682"/>
            <a:ext cx="323023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3ED8601B-9E08-6728-288C-5D0A2013BF9E}"/>
              </a:ext>
            </a:extLst>
          </p:cNvPr>
          <p:cNvCxnSpPr>
            <a:cxnSpLocks/>
          </p:cNvCxnSpPr>
          <p:nvPr/>
        </p:nvCxnSpPr>
        <p:spPr>
          <a:xfrm flipH="1">
            <a:off x="6031832" y="2178424"/>
            <a:ext cx="3094239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圖形 32" descr="襯衫 以實心填滿">
            <a:extLst>
              <a:ext uri="{FF2B5EF4-FFF2-40B4-BE49-F238E27FC236}">
                <a16:creationId xmlns:a16="http://schemas.microsoft.com/office/drawing/2014/main" id="{1E8EC64B-CF9B-74AF-70B9-BC2045455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61230" y="308385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81481E-6 L 0.22292 -0.0018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46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292 -0.00186 L -4.16667E-7 -3.33333E-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硬體架構－影片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7d867ca8-e711-452c-899a-e01d5bd8c4b2">
            <a:hlinkClick r:id="" action="ppaction://media"/>
            <a:extLst>
              <a:ext uri="{FF2B5EF4-FFF2-40B4-BE49-F238E27FC236}">
                <a16:creationId xmlns:a16="http://schemas.microsoft.com/office/drawing/2014/main" id="{3DB4E34B-CB53-666C-7DB6-AF2DEED48D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30073" y="1493256"/>
            <a:ext cx="8598831" cy="483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91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8" y="193686"/>
            <a:ext cx="3136222" cy="1609344"/>
          </a:xfrm>
        </p:spPr>
        <p:txBody>
          <a:bodyPr/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整體架構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EB0F5D7-0552-7B87-7C66-998EC462A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214" y="485775"/>
            <a:ext cx="6124575" cy="5886450"/>
          </a:xfrm>
          <a:prstGeom prst="rect">
            <a:avLst/>
          </a:prstGeom>
        </p:spPr>
      </p:pic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3697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675" y="146322"/>
            <a:ext cx="3366656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目標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>
            <a:extLst>
              <a:ext uri="{FF2B5EF4-FFF2-40B4-BE49-F238E27FC236}">
                <a16:creationId xmlns:a16="http://schemas.microsoft.com/office/drawing/2014/main" id="{671542D9-3814-C6AB-6921-62F336F90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0648" y="192990"/>
            <a:ext cx="6525225" cy="5727793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15AE4DF6-4D1B-A54A-135E-226A96E24288}"/>
              </a:ext>
            </a:extLst>
          </p:cNvPr>
          <p:cNvSpPr txBox="1"/>
          <p:nvPr/>
        </p:nvSpPr>
        <p:spPr>
          <a:xfrm>
            <a:off x="-242819" y="1593351"/>
            <a:ext cx="721894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存放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辨識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 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v</a:t>
            </a:r>
          </a:p>
          <a:p>
            <a:pPr marL="1828800" lvl="3" indent="-457200">
              <a:buFont typeface="Wingdings" panose="05000000000000000000" pitchFamily="2" charset="2"/>
              <a:buAutoNum type="circleNumWdWhitePlain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未存放過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 v</a:t>
            </a:r>
          </a:p>
          <a:p>
            <a:pPr marL="1828800" lvl="3" indent="-457200">
              <a:buFont typeface="Wingdings" panose="05000000000000000000" pitchFamily="2" charset="2"/>
              <a:buAutoNum type="circleNumWdWhitePlain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已存放過</a:t>
            </a:r>
            <a:endParaRPr lang="en-US" altLang="zh-TW" sz="2000" dirty="0">
              <a:highlight>
                <a:srgbClr val="FFFF00"/>
              </a:highlight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看資料庫是否有相似資料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	</a:t>
            </a:r>
          </a:p>
          <a:p>
            <a:pPr lvl="2"/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辨識錯誤可以自行選擇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)</a:t>
            </a: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存入資料庫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 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v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拿取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顯示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x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套衣物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螢幕上顯示四套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):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 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v</a:t>
            </a: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提供天氣資訊功能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: v</a:t>
            </a:r>
          </a:p>
          <a:p>
            <a:pPr marL="1371600" lvl="2" indent="-457200">
              <a:buFont typeface="+mj-ea"/>
              <a:buAutoNum type="arabicPeriod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自訂義拿取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800100" lvl="1" indent="-342900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其他</a:t>
            </a:r>
            <a:endParaRPr lang="en-US" altLang="zh-TW" sz="2000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使用者習慣</a:t>
            </a:r>
            <a:r>
              <a:rPr lang="en-US" altLang="zh-TW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包含最常穿的衣物、最喜歡的組合</a:t>
            </a:r>
            <a:r>
              <a:rPr lang="en-US" altLang="zh-TW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…)</a:t>
            </a:r>
          </a:p>
          <a:p>
            <a:pPr marL="1371600" lvl="2" indent="-457200">
              <a:buFont typeface="+mj-lt"/>
              <a:buAutoNum type="arabicPeriod"/>
            </a:pP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使用者設定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(</a:t>
            </a:r>
            <a:r>
              <a:rPr lang="zh-TW" altLang="en-US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設定喜好度等</a:t>
            </a:r>
            <a:r>
              <a:rPr lang="en-US" altLang="zh-TW" sz="2000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)</a:t>
            </a:r>
          </a:p>
          <a:p>
            <a:pPr marL="800100" lvl="1" indent="-342900">
              <a:buFont typeface="Wingdings" panose="05000000000000000000" pitchFamily="2" charset="2"/>
              <a:buChar char="l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硬體</a:t>
            </a:r>
            <a:endParaRPr lang="en-US" altLang="zh-TW" sz="2000" dirty="0">
              <a:highlight>
                <a:srgbClr val="FFFF00"/>
              </a:highlight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  <a:p>
            <a:pPr marL="800100" lvl="1" indent="-342900">
              <a:buFont typeface="Wingdings" panose="05000000000000000000" pitchFamily="2" charset="2"/>
              <a:buChar char="l"/>
            </a:pPr>
            <a:r>
              <a:rPr lang="zh-TW" altLang="en-US" sz="2000" dirty="0">
                <a:highlight>
                  <a:srgbClr val="FFFF00"/>
                </a:highlight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介面</a:t>
            </a:r>
            <a:endParaRPr lang="en-US" altLang="zh-TW" sz="2000" dirty="0">
              <a:highlight>
                <a:srgbClr val="FFFF00"/>
              </a:highlight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8735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軟體架構－</a:t>
            </a:r>
            <a:r>
              <a:rPr lang="en-US" altLang="zh-TW" dirty="0" err="1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mvc</a:t>
            </a:r>
            <a:endParaRPr lang="zh-TW" altLang="en-US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>
            <a:extLst>
              <a:ext uri="{FF2B5EF4-FFF2-40B4-BE49-F238E27FC236}">
                <a16:creationId xmlns:a16="http://schemas.microsoft.com/office/drawing/2014/main" id="{E8DBEF3E-FA1A-C07D-A6D4-3BF5D1BD1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420" y="308923"/>
            <a:ext cx="6465853" cy="3075911"/>
          </a:xfrm>
          <a:prstGeom prst="rect">
            <a:avLst/>
          </a:prstGeom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97C12274-72FB-33E9-C2F3-D154AFA36D65}"/>
              </a:ext>
            </a:extLst>
          </p:cNvPr>
          <p:cNvSpPr txBox="1">
            <a:spLocks/>
          </p:cNvSpPr>
          <p:nvPr/>
        </p:nvSpPr>
        <p:spPr>
          <a:xfrm>
            <a:off x="133727" y="2498285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Domain</a:t>
            </a:r>
            <a:b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會根據資料庫的所有欄位及型態建立一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domain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層，負責對從資料庫傳輸出來的資料進行內容的存放。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DAO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對資料庫下搜索的指令語法，原理類似於</a:t>
            </a:r>
            <a:r>
              <a:rPr lang="en-US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HQL</a:t>
            </a:r>
            <a:r>
              <a:rPr lang="zh-TW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查詢語法，並對每一份從資料庫傳輸回來的資料裡用</a:t>
            </a:r>
            <a:r>
              <a:rPr lang="en-US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domain</a:t>
            </a:r>
            <a:r>
              <a:rPr lang="zh-TW" altLang="zh-TW" sz="16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層包裝好。</a:t>
            </a:r>
            <a:endParaRPr lang="zh-TW" altLang="zh-TW" sz="16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Service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將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DAO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包裝好的資料，為了方便傳輸至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中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JavaScript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，會在此層將所有物件再進行一步分析並將資料轉乘字典型態。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Controller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可靈活運用所有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DAO, Service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層的功能。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pPr>
              <a:tabLst>
                <a:tab pos="900430" algn="l"/>
              </a:tabLst>
            </a:pPr>
            <a:r>
              <a:rPr lang="en-US" altLang="zh-TW" sz="1800" b="1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br>
              <a:rPr lang="en-US" altLang="zh-TW" sz="1800" b="1" kern="100" dirty="0"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</a:b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畫面與顯示的邏輯皆由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所處理，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表單送出的請求皆由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Controller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接收，再決定給哪個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model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進行處理，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Controller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回傳相應的結果至</a:t>
            </a:r>
            <a:r>
              <a:rPr lang="en-US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標楷體" panose="03000509000000000000" pitchFamily="65" charset="-120"/>
              </a:rPr>
              <a:t>view</a:t>
            </a:r>
            <a:r>
              <a:rPr lang="zh-TW" altLang="zh-TW" sz="1800" kern="100" dirty="0">
                <a:solidFill>
                  <a:srgbClr val="00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  <a:cs typeface="Times New Roman" panose="02020603050405020304" pitchFamily="18" charset="0"/>
              </a:rPr>
              <a:t>，並現給使用者。</a:t>
            </a:r>
            <a:endParaRPr lang="zh-TW" altLang="zh-TW" sz="1800" kern="100" dirty="0">
              <a:latin typeface="Noto Sans CJK TC Bold" panose="020B0800000000000000" pitchFamily="34" charset="-120"/>
              <a:ea typeface="Noto Sans CJK TC Bold" panose="020B0800000000000000" pitchFamily="34" charset="-120"/>
              <a:cs typeface="標楷體" panose="03000509000000000000" pitchFamily="65" charset="-120"/>
            </a:endParaRPr>
          </a:p>
          <a:p>
            <a:endParaRPr lang="zh-TW" altLang="en-US" sz="1800" dirty="0">
              <a:latin typeface="Noto Sans CJK TC Bold" panose="020B0800000000000000" pitchFamily="34" charset="-120"/>
              <a:ea typeface="Noto Sans CJK TC Bold" panose="020B08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91461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958" y="161788"/>
            <a:ext cx="6438106" cy="160934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UI</a:t>
            </a:r>
            <a:endParaRPr lang="zh-TW" altLang="en-US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內容版面配置區 5">
            <a:extLst>
              <a:ext uri="{FF2B5EF4-FFF2-40B4-BE49-F238E27FC236}">
                <a16:creationId xmlns:a16="http://schemas.microsoft.com/office/drawing/2014/main" id="{FA43E57E-A69B-D095-1EF1-2FF2F5B97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052" y="1494059"/>
            <a:ext cx="9248273" cy="5202153"/>
          </a:xfrm>
        </p:spPr>
      </p:pic>
    </p:spTree>
    <p:extLst>
      <p:ext uri="{BB962C8B-B14F-4D97-AF65-F5344CB8AC3E}">
        <p14:creationId xmlns:p14="http://schemas.microsoft.com/office/powerpoint/2010/main" val="2940413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795" y="151603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資料庫結構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內容版面配置區 3">
            <a:extLst>
              <a:ext uri="{FF2B5EF4-FFF2-40B4-BE49-F238E27FC236}">
                <a16:creationId xmlns:a16="http://schemas.microsoft.com/office/drawing/2014/main" id="{49C68F02-68DA-96EC-C3C7-898B4B5F81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8756932"/>
              </p:ext>
            </p:extLst>
          </p:nvPr>
        </p:nvGraphicFramePr>
        <p:xfrm>
          <a:off x="4205206" y="820735"/>
          <a:ext cx="7632043" cy="5080990"/>
        </p:xfrm>
        <a:graphic>
          <a:graphicData uri="http://schemas.openxmlformats.org/drawingml/2006/table">
            <a:tbl>
              <a:tblPr firstRow="1" firstCol="1" bandRow="1">
                <a:tableStyleId>{5DA37D80-6434-44D0-A028-1B22A696006F}</a:tableStyleId>
              </a:tblPr>
              <a:tblGrid>
                <a:gridCol w="1745760">
                  <a:extLst>
                    <a:ext uri="{9D8B030D-6E8A-4147-A177-3AD203B41FA5}">
                      <a16:colId xmlns:a16="http://schemas.microsoft.com/office/drawing/2014/main" val="466544813"/>
                    </a:ext>
                  </a:extLst>
                </a:gridCol>
                <a:gridCol w="1168782">
                  <a:extLst>
                    <a:ext uri="{9D8B030D-6E8A-4147-A177-3AD203B41FA5}">
                      <a16:colId xmlns:a16="http://schemas.microsoft.com/office/drawing/2014/main" val="790494131"/>
                    </a:ext>
                  </a:extLst>
                </a:gridCol>
                <a:gridCol w="1516532">
                  <a:extLst>
                    <a:ext uri="{9D8B030D-6E8A-4147-A177-3AD203B41FA5}">
                      <a16:colId xmlns:a16="http://schemas.microsoft.com/office/drawing/2014/main" val="981665235"/>
                    </a:ext>
                  </a:extLst>
                </a:gridCol>
                <a:gridCol w="3200969">
                  <a:extLst>
                    <a:ext uri="{9D8B030D-6E8A-4147-A177-3AD203B41FA5}">
                      <a16:colId xmlns:a16="http://schemas.microsoft.com/office/drawing/2014/main" val="2957018368"/>
                    </a:ext>
                  </a:extLst>
                </a:gridCol>
              </a:tblGrid>
              <a:tr h="385010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資料庫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說明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範例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關聯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013151728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 dirty="0">
                          <a:effectLst/>
                        </a:rPr>
                        <a:t>Category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衣物的分類</a:t>
                      </a:r>
                      <a:r>
                        <a:rPr lang="en-US" sz="1400" kern="100" dirty="0">
                          <a:effectLst/>
                        </a:rPr>
                        <a:t>:</a:t>
                      </a:r>
                      <a:endParaRPr lang="zh-TW" sz="2000" kern="100" dirty="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 dirty="0">
                          <a:effectLst/>
                        </a:rPr>
                        <a:t>Ex. </a:t>
                      </a:r>
                      <a:r>
                        <a:rPr lang="zh-TW" sz="1400" kern="100" dirty="0">
                          <a:effectLst/>
                        </a:rPr>
                        <a:t>上半身、下半身</a:t>
                      </a:r>
                      <a:r>
                        <a:rPr lang="en-US" sz="1400" kern="100" dirty="0">
                          <a:effectLst/>
                        </a:rPr>
                        <a:t>…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用於分類衣物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1744292714"/>
                  </a:ext>
                </a:extLst>
              </a:tr>
              <a:tr h="588707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Sub_Category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衣物的子分類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長袖、短袖、短褲</a:t>
                      </a:r>
                      <a:r>
                        <a:rPr lang="en-US" sz="1400" kern="100">
                          <a:effectLst/>
                        </a:rPr>
                        <a:t>…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可辨識的衣物樣式，用於分類</a:t>
                      </a:r>
                      <a:endParaRPr lang="zh-TW" sz="2000" kern="100" dirty="0">
                        <a:effectLst/>
                      </a:endParaRPr>
                    </a:p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衣物與天氣適配度用於推薦衣物演算法的參數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949140372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Color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衣物的顏色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紅、藍、黑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可辨識的衣物顏色，用於分類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1130256998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Color_Graph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衣物顏色的適配圖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白</a:t>
                      </a:r>
                      <a:r>
                        <a:rPr lang="en-US" sz="1400" kern="100">
                          <a:effectLst/>
                        </a:rPr>
                        <a:t>(</a:t>
                      </a:r>
                      <a:r>
                        <a:rPr lang="zh-TW" sz="1400" kern="100">
                          <a:effectLst/>
                        </a:rPr>
                        <a:t>上</a:t>
                      </a:r>
                      <a:r>
                        <a:rPr lang="en-US" sz="1400" kern="100">
                          <a:effectLst/>
                        </a:rPr>
                        <a:t>) + </a:t>
                      </a:r>
                      <a:r>
                        <a:rPr lang="zh-TW" sz="1400" kern="100">
                          <a:effectLst/>
                        </a:rPr>
                        <a:t>白</a:t>
                      </a:r>
                      <a:r>
                        <a:rPr lang="en-US" sz="1400" kern="100">
                          <a:effectLst/>
                        </a:rPr>
                        <a:t>(</a:t>
                      </a:r>
                      <a:r>
                        <a:rPr lang="zh-TW" sz="1400" kern="100">
                          <a:effectLst/>
                        </a:rPr>
                        <a:t>下</a:t>
                      </a:r>
                      <a:r>
                        <a:rPr lang="en-US" sz="1400" kern="100">
                          <a:effectLst/>
                        </a:rPr>
                        <a:t>) = 5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顏色適配度為衣物推薦演算法的參數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2536815704"/>
                  </a:ext>
                </a:extLst>
              </a:tr>
              <a:tr h="753357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Clothes_Node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衣物的詳細資訊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顏色、樣式、拿取次數、資料存放位置</a:t>
                      </a:r>
                      <a:r>
                        <a:rPr lang="en-US" sz="1400" kern="100">
                          <a:effectLst/>
                        </a:rPr>
                        <a:t>…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負責用於管理衣物的詳細資訊</a:t>
                      </a:r>
                      <a:endParaRPr lang="zh-TW" sz="2000" kern="100" dirty="0">
                        <a:effectLst/>
                      </a:endParaRPr>
                    </a:p>
                    <a:p>
                      <a:pPr marL="342900" lvl="0" indent="-342900" algn="l">
                        <a:lnSpc>
                          <a:spcPts val="1200"/>
                        </a:lnSpc>
                        <a:buFont typeface="+mj-lt"/>
                        <a:buAutoNum type="arabicPeriod"/>
                      </a:pPr>
                      <a:r>
                        <a:rPr lang="zh-TW" sz="1400" kern="100" dirty="0">
                          <a:effectLst/>
                        </a:rPr>
                        <a:t>作為衣物關聯圖形的節點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197177767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City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中央氣象局所提供縣市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台北、高雄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負責用於搜索天氣資訊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183943542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Station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>
                          <a:effectLst/>
                        </a:rPr>
                        <a:t>中央氣象局所提供站別</a:t>
                      </a:r>
                      <a:endParaRPr lang="zh-TW" sz="2000" kern="10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Ex. </a:t>
                      </a:r>
                      <a:r>
                        <a:rPr lang="zh-TW" sz="1400" kern="100">
                          <a:effectLst/>
                        </a:rPr>
                        <a:t>埔心、楊梅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負責用於搜索天氣資訊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580713618"/>
                  </a:ext>
                </a:extLst>
              </a:tr>
              <a:tr h="558986"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>
                          <a:effectLst/>
                        </a:rPr>
                        <a:t>User_Dashboard</a:t>
                      </a:r>
                      <a:endParaRPr lang="zh-TW" sz="2000" kern="10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tc gridSpan="2"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使用者的資料儲存</a:t>
                      </a:r>
                      <a:endParaRPr lang="zh-TW" sz="2000" kern="100" dirty="0">
                        <a:effectLst/>
                      </a:endParaRPr>
                    </a:p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en-US" sz="1400" kern="100" dirty="0">
                          <a:effectLst/>
                        </a:rPr>
                        <a:t>EX. </a:t>
                      </a:r>
                      <a:r>
                        <a:rPr lang="zh-TW" sz="1400" kern="100" dirty="0">
                          <a:effectLst/>
                        </a:rPr>
                        <a:t>姓名 位置 使用資料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129296" marR="129296" marT="64648" marB="64648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ts val="1200"/>
                        </a:lnSpc>
                      </a:pPr>
                      <a:r>
                        <a:rPr lang="zh-TW" sz="1400" kern="100" dirty="0">
                          <a:effectLst/>
                        </a:rPr>
                        <a:t>負責儲存該使用者所有資料</a:t>
                      </a:r>
                      <a:endParaRPr lang="zh-TW" sz="2000" kern="100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標楷體" panose="03000509000000000000" pitchFamily="65" charset="-120"/>
                      </a:endParaRPr>
                    </a:p>
                  </a:txBody>
                  <a:tcPr marL="96972" marR="96972" marT="0" marB="0" anchor="ctr"/>
                </a:tc>
                <a:extLst>
                  <a:ext uri="{0D108BD9-81ED-4DB2-BD59-A6C34878D82A}">
                    <a16:rowId xmlns:a16="http://schemas.microsoft.com/office/drawing/2014/main" val="3659999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8966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0BC82-27F2-F079-CFDB-4C57977A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1" y="161788"/>
            <a:ext cx="8282763" cy="160934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資料庫結構</a:t>
            </a:r>
            <a:r>
              <a:rPr lang="en-US" altLang="zh-TW" dirty="0">
                <a:latin typeface="UD Digi Kyokasho NK-B" panose="02020700000000000000" pitchFamily="18" charset="-128"/>
                <a:ea typeface="UD Digi Kyokasho NK-B" panose="02020700000000000000" pitchFamily="18" charset="-128"/>
              </a:rPr>
              <a:t>-er-model</a:t>
            </a:r>
            <a:endParaRPr lang="zh-TW" altLang="en-US" dirty="0">
              <a:latin typeface="UD Digi Kyokasho NK-B" panose="02020700000000000000" pitchFamily="18" charset="-128"/>
              <a:ea typeface="UD Digi Kyokasho NK-B" panose="02020700000000000000" pitchFamily="18" charset="-128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BEB8F1-3D56-B680-81DF-DEE0B6851B6F}"/>
              </a:ext>
            </a:extLst>
          </p:cNvPr>
          <p:cNvCxnSpPr>
            <a:cxnSpLocks/>
          </p:cNvCxnSpPr>
          <p:nvPr/>
        </p:nvCxnSpPr>
        <p:spPr>
          <a:xfrm>
            <a:off x="0" y="1330036"/>
            <a:ext cx="3366655" cy="0"/>
          </a:xfrm>
          <a:prstGeom prst="line">
            <a:avLst/>
          </a:prstGeom>
          <a:ln w="76200" cmpd="dbl">
            <a:solidFill>
              <a:schemeClr val="tx2">
                <a:lumMod val="75000"/>
                <a:alpha val="78000"/>
              </a:schemeClr>
            </a:solidFill>
            <a:beve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圖片 4">
            <a:extLst>
              <a:ext uri="{FF2B5EF4-FFF2-40B4-BE49-F238E27FC236}">
                <a16:creationId xmlns:a16="http://schemas.microsoft.com/office/drawing/2014/main" id="{03368FA7-769B-9802-A473-E8F43355F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214" y="1958799"/>
            <a:ext cx="10487452" cy="4607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49101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1FA8417D-C65A-1C09-0A6E-B48C76C35C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87238" cy="6858000"/>
          </a:xfrm>
          <a:prstGeom prst="rect">
            <a:avLst/>
          </a:prstGeom>
        </p:spPr>
      </p:pic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CB37F5D1-9ACC-62C9-44AF-D1CA71B04028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97179" y="4491787"/>
            <a:ext cx="1844844" cy="513350"/>
          </a:xfrm>
          <a:prstGeom prst="bentConnector3">
            <a:avLst>
              <a:gd name="adj1" fmla="val 2174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0333911F-73FF-3960-4243-8ED9991311B2}"/>
              </a:ext>
            </a:extLst>
          </p:cNvPr>
          <p:cNvSpPr txBox="1"/>
          <p:nvPr/>
        </p:nvSpPr>
        <p:spPr>
          <a:xfrm>
            <a:off x="1900990" y="4748462"/>
            <a:ext cx="23391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步進馬達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控制輪盤轉動</a:t>
            </a:r>
          </a:p>
        </p:txBody>
      </p:sp>
      <p:cxnSp>
        <p:nvCxnSpPr>
          <p:cNvPr id="18" name="接點: 肘形 17">
            <a:extLst>
              <a:ext uri="{FF2B5EF4-FFF2-40B4-BE49-F238E27FC236}">
                <a16:creationId xmlns:a16="http://schemas.microsoft.com/office/drawing/2014/main" id="{855AF052-D734-581F-0F00-B0EA3B91AE13}"/>
              </a:ext>
            </a:extLst>
          </p:cNvPr>
          <p:cNvCxnSpPr>
            <a:cxnSpLocks/>
          </p:cNvCxnSpPr>
          <p:nvPr/>
        </p:nvCxnSpPr>
        <p:spPr>
          <a:xfrm>
            <a:off x="8005013" y="2719134"/>
            <a:ext cx="850229" cy="497308"/>
          </a:xfrm>
          <a:prstGeom prst="bentConnector3">
            <a:avLst>
              <a:gd name="adj1" fmla="val 1887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81057A2-F46C-BC96-8447-D0FFB0F80F59}"/>
              </a:ext>
            </a:extLst>
          </p:cNvPr>
          <p:cNvSpPr txBox="1"/>
          <p:nvPr/>
        </p:nvSpPr>
        <p:spPr>
          <a:xfrm>
            <a:off x="8855242" y="2815390"/>
            <a:ext cx="30572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伺服馬達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減少誤差進行阻擋</a:t>
            </a:r>
          </a:p>
        </p:txBody>
      </p:sp>
      <p:cxnSp>
        <p:nvCxnSpPr>
          <p:cNvPr id="24" name="接點: 肘形 23">
            <a:extLst>
              <a:ext uri="{FF2B5EF4-FFF2-40B4-BE49-F238E27FC236}">
                <a16:creationId xmlns:a16="http://schemas.microsoft.com/office/drawing/2014/main" id="{B6816D2B-8C42-79FD-D6B4-1D63F85514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347412" y="3454293"/>
            <a:ext cx="922427" cy="303968"/>
          </a:xfrm>
          <a:prstGeom prst="bentConnector3">
            <a:avLst>
              <a:gd name="adj1" fmla="val -1304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877BA212-B58D-CE7F-62A9-901112A90490}"/>
              </a:ext>
            </a:extLst>
          </p:cNvPr>
          <p:cNvSpPr txBox="1"/>
          <p:nvPr/>
        </p:nvSpPr>
        <p:spPr>
          <a:xfrm>
            <a:off x="2438400" y="3454292"/>
            <a:ext cx="1990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懸吊衣物處</a:t>
            </a:r>
          </a:p>
        </p:txBody>
      </p:sp>
      <p:cxnSp>
        <p:nvCxnSpPr>
          <p:cNvPr id="46" name="接點: 肘形 45">
            <a:extLst>
              <a:ext uri="{FF2B5EF4-FFF2-40B4-BE49-F238E27FC236}">
                <a16:creationId xmlns:a16="http://schemas.microsoft.com/office/drawing/2014/main" id="{FF9485CE-5E4A-2B58-68DD-767F643BD743}"/>
              </a:ext>
            </a:extLst>
          </p:cNvPr>
          <p:cNvCxnSpPr>
            <a:cxnSpLocks/>
          </p:cNvCxnSpPr>
          <p:nvPr/>
        </p:nvCxnSpPr>
        <p:spPr>
          <a:xfrm flipV="1">
            <a:off x="3796446" y="617621"/>
            <a:ext cx="1545577" cy="590777"/>
          </a:xfrm>
          <a:prstGeom prst="bentConnector3">
            <a:avLst>
              <a:gd name="adj1" fmla="val 3812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629561C2-1B42-E755-15D0-891433068195}"/>
              </a:ext>
            </a:extLst>
          </p:cNvPr>
          <p:cNvSpPr txBox="1"/>
          <p:nvPr/>
        </p:nvSpPr>
        <p:spPr>
          <a:xfrm>
            <a:off x="5366086" y="140567"/>
            <a:ext cx="19904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伺服馬達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衣物推送</a:t>
            </a:r>
          </a:p>
        </p:txBody>
      </p:sp>
      <p:cxnSp>
        <p:nvCxnSpPr>
          <p:cNvPr id="12" name="接點: 肘形 11">
            <a:extLst>
              <a:ext uri="{FF2B5EF4-FFF2-40B4-BE49-F238E27FC236}">
                <a16:creationId xmlns:a16="http://schemas.microsoft.com/office/drawing/2014/main" id="{E41A99F8-A86F-C0CA-2F48-AC94A100029C}"/>
              </a:ext>
            </a:extLst>
          </p:cNvPr>
          <p:cNvCxnSpPr>
            <a:cxnSpLocks/>
          </p:cNvCxnSpPr>
          <p:nvPr/>
        </p:nvCxnSpPr>
        <p:spPr>
          <a:xfrm rot="5400000">
            <a:off x="9740428" y="1573795"/>
            <a:ext cx="730790" cy="12700"/>
          </a:xfrm>
          <a:prstGeom prst="bentConnector3">
            <a:avLst>
              <a:gd name="adj1" fmla="val 50000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0461D2A-A890-52DD-D488-BE7E9EC16E65}"/>
              </a:ext>
            </a:extLst>
          </p:cNvPr>
          <p:cNvSpPr txBox="1"/>
          <p:nvPr/>
        </p:nvSpPr>
        <p:spPr>
          <a:xfrm>
            <a:off x="8855242" y="571454"/>
            <a:ext cx="28777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檢視口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+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微動開關</a:t>
            </a:r>
          </a:p>
        </p:txBody>
      </p:sp>
    </p:spTree>
    <p:extLst>
      <p:ext uri="{BB962C8B-B14F-4D97-AF65-F5344CB8AC3E}">
        <p14:creationId xmlns:p14="http://schemas.microsoft.com/office/powerpoint/2010/main" val="594282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CC3512B-9794-DFB8-1CA0-13054186B1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87238" cy="685800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55F50128-BE00-278A-AAD2-5CC730A191A8}"/>
              </a:ext>
            </a:extLst>
          </p:cNvPr>
          <p:cNvSpPr txBox="1"/>
          <p:nvPr/>
        </p:nvSpPr>
        <p:spPr>
          <a:xfrm>
            <a:off x="778042" y="4764504"/>
            <a:ext cx="37521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/>
              <a:t>輪盤轉動</a:t>
            </a:r>
            <a:r>
              <a:rPr lang="en-US" altLang="zh-TW" dirty="0"/>
              <a:t>:</a:t>
            </a:r>
            <a:r>
              <a:rPr lang="zh-TW" altLang="en-US" dirty="0"/>
              <a:t> 步進馬達</a:t>
            </a:r>
            <a:endParaRPr lang="en-US" altLang="zh-TW" dirty="0"/>
          </a:p>
          <a:p>
            <a:pPr marL="342900" indent="-342900">
              <a:buAutoNum type="arabicPeriod"/>
            </a:pPr>
            <a:r>
              <a:rPr lang="zh-TW" altLang="en-US" dirty="0"/>
              <a:t>衣物傳送</a:t>
            </a:r>
            <a:r>
              <a:rPr lang="en-US" altLang="zh-TW" dirty="0"/>
              <a:t>:</a:t>
            </a:r>
            <a:r>
              <a:rPr lang="zh-TW" altLang="en-US" dirty="0"/>
              <a:t> 伺服馬達 </a:t>
            </a:r>
            <a:r>
              <a:rPr lang="en-US" altLang="zh-TW" dirty="0"/>
              <a:t>or </a:t>
            </a:r>
            <a:r>
              <a:rPr lang="zh-TW" altLang="en-US" dirty="0"/>
              <a:t>直流馬達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控制</a:t>
            </a:r>
            <a:r>
              <a:rPr lang="en-US" altLang="zh-TW" dirty="0"/>
              <a:t>:</a:t>
            </a:r>
            <a:r>
              <a:rPr lang="zh-TW" altLang="en-US" dirty="0"/>
              <a:t> 微動開關</a:t>
            </a:r>
            <a:r>
              <a:rPr lang="en-US" altLang="zh-TW" dirty="0"/>
              <a:t>)</a:t>
            </a:r>
          </a:p>
        </p:txBody>
      </p:sp>
      <p:cxnSp>
        <p:nvCxnSpPr>
          <p:cNvPr id="4" name="接點: 肘形 3">
            <a:extLst>
              <a:ext uri="{FF2B5EF4-FFF2-40B4-BE49-F238E27FC236}">
                <a16:creationId xmlns:a16="http://schemas.microsoft.com/office/drawing/2014/main" id="{C929A764-9F95-531B-D63B-0A4ACF5591E2}"/>
              </a:ext>
            </a:extLst>
          </p:cNvPr>
          <p:cNvCxnSpPr>
            <a:cxnSpLocks/>
          </p:cNvCxnSpPr>
          <p:nvPr/>
        </p:nvCxnSpPr>
        <p:spPr>
          <a:xfrm flipV="1">
            <a:off x="3256547" y="4467726"/>
            <a:ext cx="2013294" cy="505327"/>
          </a:xfrm>
          <a:prstGeom prst="bentConnector3">
            <a:avLst>
              <a:gd name="adj1" fmla="val 50000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接點: 肘形 6">
            <a:extLst>
              <a:ext uri="{FF2B5EF4-FFF2-40B4-BE49-F238E27FC236}">
                <a16:creationId xmlns:a16="http://schemas.microsoft.com/office/drawing/2014/main" id="{1FB1F3B4-EFB4-A2F8-888C-247C47280C9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848530" y="3071903"/>
            <a:ext cx="2872952" cy="1509694"/>
          </a:xfrm>
          <a:prstGeom prst="bentConnector3">
            <a:avLst>
              <a:gd name="adj1" fmla="val 304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接點: 肘形 9">
            <a:extLst>
              <a:ext uri="{FF2B5EF4-FFF2-40B4-BE49-F238E27FC236}">
                <a16:creationId xmlns:a16="http://schemas.microsoft.com/office/drawing/2014/main" id="{4EA9E1AE-0FA6-538A-B206-2674A0D039FF}"/>
              </a:ext>
            </a:extLst>
          </p:cNvPr>
          <p:cNvCxnSpPr>
            <a:cxnSpLocks/>
          </p:cNvCxnSpPr>
          <p:nvPr/>
        </p:nvCxnSpPr>
        <p:spPr>
          <a:xfrm flipV="1">
            <a:off x="2650624" y="2943726"/>
            <a:ext cx="8394365" cy="2832847"/>
          </a:xfrm>
          <a:prstGeom prst="bentConnector3">
            <a:avLst>
              <a:gd name="adj1" fmla="val 99687"/>
            </a:avLst>
          </a:prstGeom>
          <a:ln w="762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37731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木刻字型">
  <a:themeElements>
    <a:clrScheme name="木刻字型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木刻字型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木刻字型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木刻字型</Template>
  <TotalTime>695</TotalTime>
  <Words>667</Words>
  <Application>Microsoft Office PowerPoint</Application>
  <PresentationFormat>寬螢幕</PresentationFormat>
  <Paragraphs>133</Paragraphs>
  <Slides>17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5" baseType="lpstr">
      <vt:lpstr>Noto Sans CJK TC Bold</vt:lpstr>
      <vt:lpstr>UD Digi Kyokasho NK-B</vt:lpstr>
      <vt:lpstr>標楷體</vt:lpstr>
      <vt:lpstr>Arial</vt:lpstr>
      <vt:lpstr>Rockwell</vt:lpstr>
      <vt:lpstr>Rockwell Condensed</vt:lpstr>
      <vt:lpstr>Wingdings</vt:lpstr>
      <vt:lpstr>木刻字型</vt:lpstr>
      <vt:lpstr>智慧衣櫃</vt:lpstr>
      <vt:lpstr>整體架構</vt:lpstr>
      <vt:lpstr>目標</vt:lpstr>
      <vt:lpstr>軟體架構－mvc</vt:lpstr>
      <vt:lpstr>UI</vt:lpstr>
      <vt:lpstr>資料庫結構</vt:lpstr>
      <vt:lpstr>資料庫結構-er-model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硬體架構－概念</vt:lpstr>
      <vt:lpstr>硬體架構－影片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黃懷萱</dc:creator>
  <cp:lastModifiedBy>黃懷萱</cp:lastModifiedBy>
  <cp:revision>86</cp:revision>
  <dcterms:created xsi:type="dcterms:W3CDTF">2022-06-30T12:49:44Z</dcterms:created>
  <dcterms:modified xsi:type="dcterms:W3CDTF">2022-08-13T13:34:43Z</dcterms:modified>
</cp:coreProperties>
</file>

<file path=docProps/thumbnail.jpeg>
</file>